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Montserrat ExtraLight" panose="000003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ggmEIKeK+gxYre2A/Lqu4mAIn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ctrTitle"/>
          </p:nvPr>
        </p:nvSpPr>
        <p:spPr>
          <a:xfrm>
            <a:off x="2083534" y="2132067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CNN을 활용한 얼굴인식 프로그램</a:t>
            </a:r>
            <a:endParaRPr/>
          </a:p>
        </p:txBody>
      </p:sp>
      <p:sp>
        <p:nvSpPr>
          <p:cNvPr id="59" name="Google Shape;59;p1"/>
          <p:cNvSpPr txBox="1">
            <a:spLocks noGrp="1"/>
          </p:cNvSpPr>
          <p:nvPr>
            <p:ph type="subTitle" idx="1"/>
          </p:nvPr>
        </p:nvSpPr>
        <p:spPr>
          <a:xfrm>
            <a:off x="1985880" y="167438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1"/>
              <a:t>(금천3기) AI융합 서비스 개발자 양성과정</a:t>
            </a:r>
            <a:endParaRPr sz="1800" b="1"/>
          </a:p>
        </p:txBody>
      </p:sp>
      <p:sp>
        <p:nvSpPr>
          <p:cNvPr id="60" name="Google Shape;60;p1"/>
          <p:cNvSpPr txBox="1">
            <a:spLocks noGrp="1"/>
          </p:cNvSpPr>
          <p:nvPr>
            <p:ph type="ctrTitle"/>
          </p:nvPr>
        </p:nvSpPr>
        <p:spPr>
          <a:xfrm>
            <a:off x="1356391" y="3003149"/>
            <a:ext cx="5611709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br>
              <a:rPr lang="ko-KR" sz="2400">
                <a:solidFill>
                  <a:srgbClr val="003277"/>
                </a:solidFill>
              </a:rPr>
            </a:br>
            <a:br>
              <a:rPr lang="ko-KR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61" name="Google Shape;61;p1"/>
          <p:cNvCxnSpPr/>
          <p:nvPr/>
        </p:nvCxnSpPr>
        <p:spPr>
          <a:xfrm>
            <a:off x="2578018" y="2996993"/>
            <a:ext cx="39879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471" y="-28544"/>
            <a:ext cx="2517136" cy="112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"/>
          <p:cNvSpPr/>
          <p:nvPr/>
        </p:nvSpPr>
        <p:spPr>
          <a:xfrm>
            <a:off x="4479634" y="1639229"/>
            <a:ext cx="1847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>
              <a:solidFill>
                <a:srgbClr val="003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6312772" y="4228399"/>
            <a:ext cx="26330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65" name="Google Shape;65;p1"/>
          <p:cNvSpPr/>
          <p:nvPr/>
        </p:nvSpPr>
        <p:spPr>
          <a:xfrm>
            <a:off x="3056808" y="3176993"/>
            <a:ext cx="28456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조장 : 지현욱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 : 안정윤, 황승재, 이경훈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4685">
            <a:off x="6185723" y="4202396"/>
            <a:ext cx="1258190" cy="5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/>
          <p:nvPr/>
        </p:nvSpPr>
        <p:spPr>
          <a:xfrm>
            <a:off x="2299995" y="636127"/>
            <a:ext cx="45576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프로젝트 결과소개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1248770" y="1637731"/>
            <a:ext cx="7635923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1)파이썬 GUI(Tkinter)를 활용한 얼굴인식 프로그램 구현</a:t>
            </a:r>
            <a:endParaRPr sz="2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장고(Djanggo) 웹프레임에서 얼굴인식프로그램 구현</a:t>
            </a:r>
            <a:endParaRPr sz="2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402" y="1605916"/>
            <a:ext cx="1492332" cy="118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2734" y="1605916"/>
            <a:ext cx="1492332" cy="118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45066" y="1605916"/>
            <a:ext cx="1504681" cy="118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49747" y="1605916"/>
            <a:ext cx="1293659" cy="122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43406" y="1605916"/>
            <a:ext cx="1293660" cy="114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37066" y="1598854"/>
            <a:ext cx="1293659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78745" y="2796584"/>
            <a:ext cx="1293659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2438" y="2787367"/>
            <a:ext cx="1500296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764199" y="2787367"/>
            <a:ext cx="1490590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275085" y="2752034"/>
            <a:ext cx="1470277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45362" y="2752034"/>
            <a:ext cx="1328129" cy="131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377658" y="2787367"/>
            <a:ext cx="1253067" cy="11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/>
          <p:nvPr/>
        </p:nvSpPr>
        <p:spPr>
          <a:xfrm>
            <a:off x="2270464" y="484654"/>
            <a:ext cx="45159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카메라를 통한 얼굴인식</a:t>
            </a:r>
            <a:endParaRPr sz="32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402" y="1615133"/>
            <a:ext cx="1492332" cy="118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2734" y="1615133"/>
            <a:ext cx="1492332" cy="118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45066" y="1615133"/>
            <a:ext cx="1504681" cy="118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49747" y="1615133"/>
            <a:ext cx="1293659" cy="122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43406" y="1615133"/>
            <a:ext cx="1293660" cy="114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37066" y="1608071"/>
            <a:ext cx="1293659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78745" y="2805801"/>
            <a:ext cx="1293659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2438" y="2796584"/>
            <a:ext cx="1500296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764199" y="2796584"/>
            <a:ext cx="1490590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275085" y="2761251"/>
            <a:ext cx="1470277" cy="122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45362" y="2761251"/>
            <a:ext cx="1328129" cy="131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377658" y="2796584"/>
            <a:ext cx="1253067" cy="11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798" y="851356"/>
            <a:ext cx="3330054" cy="355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9863" y="845403"/>
            <a:ext cx="4253436" cy="353552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/>
          <p:nvPr/>
        </p:nvSpPr>
        <p:spPr>
          <a:xfrm>
            <a:off x="617942" y="13836"/>
            <a:ext cx="75504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감정인식 실시간 데이터 : 시계열 데이터 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42" y="804681"/>
            <a:ext cx="4743081" cy="355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9709" y="777384"/>
            <a:ext cx="3285940" cy="355141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3"/>
          <p:cNvSpPr/>
          <p:nvPr/>
        </p:nvSpPr>
        <p:spPr>
          <a:xfrm>
            <a:off x="3236758" y="0"/>
            <a:ext cx="23519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감정 분포도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5965" y="268422"/>
            <a:ext cx="4753582" cy="417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4"/>
          <p:cNvSpPr/>
          <p:nvPr/>
        </p:nvSpPr>
        <p:spPr>
          <a:xfrm>
            <a:off x="942089" y="1502451"/>
            <a:ext cx="193995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평균대비 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감정 분포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분석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>
            <a:spLocks noGrp="1"/>
          </p:cNvSpPr>
          <p:nvPr>
            <p:ph type="title"/>
          </p:nvPr>
        </p:nvSpPr>
        <p:spPr>
          <a:xfrm>
            <a:off x="493023" y="100225"/>
            <a:ext cx="684171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5. 향후 활용방안</a:t>
            </a:r>
            <a:endParaRPr/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40" y="812801"/>
            <a:ext cx="1596368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5"/>
          <p:cNvSpPr txBox="1"/>
          <p:nvPr/>
        </p:nvSpPr>
        <p:spPr>
          <a:xfrm>
            <a:off x="738555" y="2746801"/>
            <a:ext cx="9183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AI면접</a:t>
            </a: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2358411" y="2746801"/>
            <a:ext cx="16704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안면인식기술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생체인증</a:t>
            </a:r>
            <a:endParaRPr/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6866" y="812801"/>
            <a:ext cx="1596367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5"/>
          <p:cNvSpPr txBox="1"/>
          <p:nvPr/>
        </p:nvSpPr>
        <p:spPr>
          <a:xfrm>
            <a:off x="4279961" y="2746801"/>
            <a:ext cx="16704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건강상태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헬쓰케어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2511" y="827088"/>
            <a:ext cx="1596367" cy="17446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5"/>
          <p:cNvSpPr txBox="1"/>
          <p:nvPr/>
        </p:nvSpPr>
        <p:spPr>
          <a:xfrm>
            <a:off x="6335410" y="2750706"/>
            <a:ext cx="1670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보안시스템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0597" y="853463"/>
            <a:ext cx="1914288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 descr="A futuristic city street with diverse people using facial recognition technology in different scenarios. Scene one: A person wearing smart glasses, using facial recognition to access basic information about passing individuals. Scene two: An airport security checkpoint where facial recognition is swiftly identifying travelers. The environment is high-tech and futuristic, with advanced gadgets and screens displaying facial recognition interfaces, illustrating the integration of this technology in daily life.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>
            <a:spLocks noGrp="1"/>
          </p:cNvSpPr>
          <p:nvPr>
            <p:ph type="subTitle" idx="1"/>
          </p:nvPr>
        </p:nvSpPr>
        <p:spPr>
          <a:xfrm>
            <a:off x="114355" y="153403"/>
            <a:ext cx="5129768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프로젝트를 마치며..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1" name="Google Shape;271;p16"/>
          <p:cNvSpPr txBox="1">
            <a:spLocks noGrp="1"/>
          </p:cNvSpPr>
          <p:nvPr>
            <p:ph type="ctrTitle"/>
          </p:nvPr>
        </p:nvSpPr>
        <p:spPr>
          <a:xfrm>
            <a:off x="253339" y="1012490"/>
            <a:ext cx="5557400" cy="392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sz="2000" b="0"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ko-KR" sz="2000">
                <a:latin typeface="Arial"/>
                <a:ea typeface="Arial"/>
                <a:cs typeface="Arial"/>
                <a:sym typeface="Arial"/>
              </a:rPr>
              <a:t>다양한 사람얼굴 이미지 학습, 일반화 필요</a:t>
            </a:r>
            <a:br>
              <a:rPr lang="ko-KR" sz="1800" b="0"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>
                <a:latin typeface="Arial"/>
                <a:ea typeface="Arial"/>
                <a:cs typeface="Arial"/>
                <a:sym typeface="Arial"/>
              </a:rPr>
              <a:t>- 인터넷상 다양한 이미지 모았지만, 더 많은  </a:t>
            </a:r>
            <a:br>
              <a:rPr lang="ko-KR" sz="1800" b="0"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>
                <a:latin typeface="Arial"/>
                <a:ea typeface="Arial"/>
                <a:cs typeface="Arial"/>
                <a:sym typeface="Arial"/>
              </a:rPr>
              <a:t>  이미지 데이터셋 필요체감</a:t>
            </a:r>
            <a:br>
              <a:rPr lang="ko-KR" sz="1800" b="0">
                <a:latin typeface="Arial"/>
                <a:ea typeface="Arial"/>
                <a:cs typeface="Arial"/>
                <a:sym typeface="Arial"/>
              </a:rPr>
            </a:br>
            <a:br>
              <a:rPr lang="ko-KR" sz="1800" b="0"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>
                <a:latin typeface="Arial"/>
                <a:ea typeface="Arial"/>
                <a:cs typeface="Arial"/>
                <a:sym typeface="Arial"/>
              </a:rPr>
              <a:t>- 감정인식 중,  특정감정( happy, sad, surprise)는 일반화가 잘 되었지만, sad, sick는 일반화 부족</a:t>
            </a:r>
            <a:br>
              <a:rPr lang="ko-KR" sz="1800" b="0">
                <a:latin typeface="Arial"/>
                <a:ea typeface="Arial"/>
                <a:cs typeface="Arial"/>
                <a:sym typeface="Arial"/>
              </a:rPr>
            </a:br>
            <a:br>
              <a:rPr lang="ko-KR" sz="1800" b="0"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ko-KR" sz="1800">
                <a:latin typeface="Arial"/>
                <a:ea typeface="Arial"/>
                <a:cs typeface="Arial"/>
                <a:sym typeface="Arial"/>
              </a:rPr>
              <a:t>다양한 모델 또는 더 많은 데이터셋을 구축하기에 시간적 한계 존재. 향후 체계적으로 모델</a:t>
            </a:r>
            <a:br>
              <a:rPr lang="ko-KR" sz="1600">
                <a:latin typeface="Arial"/>
                <a:ea typeface="Arial"/>
                <a:cs typeface="Arial"/>
                <a:sym typeface="Arial"/>
              </a:rPr>
            </a:br>
            <a:br>
              <a:rPr lang="ko-KR" sz="1600" b="0">
                <a:latin typeface="Arial"/>
                <a:ea typeface="Arial"/>
                <a:cs typeface="Arial"/>
                <a:sym typeface="Arial"/>
              </a:rPr>
            </a:br>
            <a:r>
              <a:rPr lang="ko-KR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* 이번 프로젝트를 계기로, 비전분야에 더 많은 관심을 갖게 되었으며, 향후 추가적인 학습을 통해 전문성 강화 계획</a:t>
            </a:r>
            <a:br>
              <a:rPr lang="ko-KR" sz="1600" b="0">
                <a:latin typeface="Arial"/>
                <a:ea typeface="Arial"/>
                <a:cs typeface="Arial"/>
                <a:sym typeface="Arial"/>
              </a:rPr>
            </a:b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>
            <a:spLocks noGrp="1"/>
          </p:cNvSpPr>
          <p:nvPr>
            <p:ph type="title"/>
          </p:nvPr>
        </p:nvSpPr>
        <p:spPr>
          <a:xfrm>
            <a:off x="5312180" y="1050157"/>
            <a:ext cx="3609473" cy="336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ko-KR" sz="1600"/>
              <a:t>                    </a:t>
            </a:r>
            <a:r>
              <a:rPr lang="ko-KR" sz="3200"/>
              <a:t>목차</a:t>
            </a:r>
            <a:br>
              <a:rPr lang="ko-KR" sz="3200"/>
            </a:br>
            <a:br>
              <a:rPr lang="ko-KR" sz="1600"/>
            </a:br>
            <a:r>
              <a:rPr lang="ko-KR" sz="1600"/>
              <a:t>       </a:t>
            </a:r>
            <a:br>
              <a:rPr lang="ko-KR" sz="1600"/>
            </a:br>
            <a:br>
              <a:rPr lang="ko-KR" sz="1600"/>
            </a:br>
            <a:br>
              <a:rPr lang="ko-KR" sz="1600"/>
            </a:br>
            <a:r>
              <a:rPr lang="ko-KR" sz="1000"/>
              <a:t>                                                </a:t>
            </a:r>
            <a:br>
              <a:rPr lang="ko-KR" sz="1000"/>
            </a:br>
            <a:r>
              <a:rPr lang="ko-KR" sz="2000"/>
              <a:t>1. 팀원소개</a:t>
            </a:r>
            <a:br>
              <a:rPr lang="ko-KR" sz="2000"/>
            </a:br>
            <a:br>
              <a:rPr lang="ko-KR" sz="2000"/>
            </a:br>
            <a:r>
              <a:rPr lang="ko-KR" sz="2000"/>
              <a:t>2. 왜 얼굴인식 프로그램인가?</a:t>
            </a:r>
            <a:br>
              <a:rPr lang="ko-KR" sz="2000"/>
            </a:br>
            <a:br>
              <a:rPr lang="ko-KR" sz="2000"/>
            </a:br>
            <a:r>
              <a:rPr lang="ko-KR" sz="2000"/>
              <a:t>3. 프로그램개발과정</a:t>
            </a:r>
            <a:br>
              <a:rPr lang="ko-KR" sz="2000"/>
            </a:br>
            <a:br>
              <a:rPr lang="ko-KR" sz="2000"/>
            </a:br>
            <a:r>
              <a:rPr lang="ko-KR" sz="2000"/>
              <a:t>4. 프로젝트 결과소개</a:t>
            </a:r>
            <a:br>
              <a:rPr lang="ko-KR" sz="2000"/>
            </a:br>
            <a:br>
              <a:rPr lang="ko-KR" sz="2000"/>
            </a:br>
            <a:r>
              <a:rPr lang="ko-KR" sz="2000"/>
              <a:t>5. 향후 활용방안 및 느낀점</a:t>
            </a:r>
            <a:br>
              <a:rPr lang="ko-KR" sz="2000"/>
            </a:br>
            <a:endParaRPr sz="2000"/>
          </a:p>
        </p:txBody>
      </p:sp>
      <p:cxnSp>
        <p:nvCxnSpPr>
          <p:cNvPr id="72" name="Google Shape;72;p2"/>
          <p:cNvCxnSpPr/>
          <p:nvPr/>
        </p:nvCxnSpPr>
        <p:spPr>
          <a:xfrm>
            <a:off x="5225150" y="1268361"/>
            <a:ext cx="0" cy="30322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l="18080" t="-2202" r="23479" b="-2191"/>
          <a:stretch/>
        </p:blipFill>
        <p:spPr>
          <a:xfrm>
            <a:off x="0" y="-114999"/>
            <a:ext cx="4714800" cy="5371324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35436"/>
            <a:ext cx="9144000" cy="5142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3"/>
          <p:cNvGrpSpPr/>
          <p:nvPr/>
        </p:nvGrpSpPr>
        <p:grpSpPr>
          <a:xfrm>
            <a:off x="674243" y="793231"/>
            <a:ext cx="1689464" cy="3626999"/>
            <a:chOff x="908344" y="861412"/>
            <a:chExt cx="2391974" cy="5135173"/>
          </a:xfrm>
        </p:grpSpPr>
        <p:sp>
          <p:nvSpPr>
            <p:cNvPr id="80" name="Google Shape;80;p3"/>
            <p:cNvSpPr/>
            <p:nvPr/>
          </p:nvSpPr>
          <p:spPr>
            <a:xfrm>
              <a:off x="908344" y="861412"/>
              <a:ext cx="2391974" cy="5135173"/>
            </a:xfrm>
            <a:prstGeom prst="roundRect">
              <a:avLst>
                <a:gd name="adj" fmla="val 9578"/>
              </a:avLst>
            </a:prstGeom>
            <a:solidFill>
              <a:srgbClr val="D1E3F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이경훈</a:t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266622" y="1120290"/>
              <a:ext cx="1675419" cy="1947607"/>
            </a:xfrm>
            <a:prstGeom prst="roundRect">
              <a:avLst>
                <a:gd name="adj" fmla="val 13370"/>
              </a:avLst>
            </a:prstGeom>
            <a:blipFill rotWithShape="1">
              <a:blip r:embed="rId4">
                <a:alphaModFix/>
              </a:blip>
              <a:stretch>
                <a:fillRect b="-14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3"/>
          <p:cNvGrpSpPr/>
          <p:nvPr/>
        </p:nvGrpSpPr>
        <p:grpSpPr>
          <a:xfrm>
            <a:off x="2699870" y="793231"/>
            <a:ext cx="1689464" cy="3626999"/>
            <a:chOff x="3609180" y="861412"/>
            <a:chExt cx="2391974" cy="5135173"/>
          </a:xfrm>
        </p:grpSpPr>
        <p:sp>
          <p:nvSpPr>
            <p:cNvPr id="83" name="Google Shape;83;p3"/>
            <p:cNvSpPr/>
            <p:nvPr/>
          </p:nvSpPr>
          <p:spPr>
            <a:xfrm>
              <a:off x="3609180" y="861412"/>
              <a:ext cx="2391974" cy="5135173"/>
            </a:xfrm>
            <a:prstGeom prst="roundRect">
              <a:avLst>
                <a:gd name="adj" fmla="val 9578"/>
              </a:avLst>
            </a:prstGeom>
            <a:solidFill>
              <a:srgbClr val="7395D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지현욱</a:t>
              </a: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970456" y="1120290"/>
              <a:ext cx="1675419" cy="1947607"/>
            </a:xfrm>
            <a:prstGeom prst="roundRect">
              <a:avLst>
                <a:gd name="adj" fmla="val 13370"/>
              </a:avLst>
            </a:prstGeom>
            <a:blipFill rotWithShape="1">
              <a:blip r:embed="rId5">
                <a:alphaModFix/>
              </a:blip>
              <a:stretch>
                <a:fillRect l="-18997" r="-16999" b="-14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3"/>
          <p:cNvGrpSpPr/>
          <p:nvPr/>
        </p:nvGrpSpPr>
        <p:grpSpPr>
          <a:xfrm>
            <a:off x="4725497" y="793230"/>
            <a:ext cx="1689464" cy="3626999"/>
            <a:chOff x="6310016" y="861411"/>
            <a:chExt cx="2391974" cy="5135173"/>
          </a:xfrm>
        </p:grpSpPr>
        <p:sp>
          <p:nvSpPr>
            <p:cNvPr id="86" name="Google Shape;86;p3"/>
            <p:cNvSpPr/>
            <p:nvPr/>
          </p:nvSpPr>
          <p:spPr>
            <a:xfrm>
              <a:off x="6310016" y="861411"/>
              <a:ext cx="2391974" cy="5135173"/>
            </a:xfrm>
            <a:prstGeom prst="roundRect">
              <a:avLst>
                <a:gd name="adj" fmla="val 9578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황승재</a:t>
              </a: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674290" y="1120291"/>
              <a:ext cx="1675419" cy="1947607"/>
            </a:xfrm>
            <a:prstGeom prst="roundRect">
              <a:avLst>
                <a:gd name="adj" fmla="val 13370"/>
              </a:avLst>
            </a:prstGeom>
            <a:blipFill rotWithShape="1">
              <a:blip r:embed="rId6">
                <a:alphaModFix/>
              </a:blip>
              <a:stretch>
                <a:fillRect l="-18997" t="-58998" r="-16999" b="-6799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3"/>
          <p:cNvGrpSpPr/>
          <p:nvPr/>
        </p:nvGrpSpPr>
        <p:grpSpPr>
          <a:xfrm>
            <a:off x="6777885" y="793229"/>
            <a:ext cx="1689464" cy="3626999"/>
            <a:chOff x="9048741" y="861409"/>
            <a:chExt cx="2391974" cy="5135173"/>
          </a:xfrm>
        </p:grpSpPr>
        <p:sp>
          <p:nvSpPr>
            <p:cNvPr id="89" name="Google Shape;89;p3"/>
            <p:cNvSpPr/>
            <p:nvPr/>
          </p:nvSpPr>
          <p:spPr>
            <a:xfrm>
              <a:off x="9048741" y="861409"/>
              <a:ext cx="2391974" cy="5135173"/>
            </a:xfrm>
            <a:prstGeom prst="roundRect">
              <a:avLst>
                <a:gd name="adj" fmla="val 9578"/>
              </a:avLst>
            </a:prstGeom>
            <a:solidFill>
              <a:srgbClr val="3259A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안정윤</a:t>
              </a: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9378123" y="1120290"/>
              <a:ext cx="1675419" cy="1947607"/>
            </a:xfrm>
            <a:prstGeom prst="roundRect">
              <a:avLst>
                <a:gd name="adj" fmla="val 13370"/>
              </a:avLst>
            </a:prstGeom>
            <a:blipFill rotWithShape="1">
              <a:blip r:embed="rId7">
                <a:alphaModFix/>
              </a:blip>
              <a:stretch>
                <a:fillRect l="-30996" t="-37996" r="-16998" b="-3199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"/>
          <p:cNvSpPr txBox="1"/>
          <p:nvPr/>
        </p:nvSpPr>
        <p:spPr>
          <a:xfrm>
            <a:off x="894886" y="2944456"/>
            <a:ext cx="113204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 팀원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데이터 준비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코드작성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최종점검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69614" y="2947599"/>
            <a:ext cx="130356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조장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프로젝트 기획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데이터 준비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코드작성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최종점검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5091968" y="2893008"/>
            <a:ext cx="112402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팀원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데이터 준비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코드작성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PPT 작성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최종점검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7021560" y="2944456"/>
            <a:ext cx="112402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팀원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데이터 준비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코드작성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최종점검</a:t>
            </a:r>
            <a:endParaRPr sz="14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 txBox="1">
            <a:spLocks noGrp="1"/>
          </p:cNvSpPr>
          <p:nvPr>
            <p:ph type="ctrTitle"/>
          </p:nvPr>
        </p:nvSpPr>
        <p:spPr>
          <a:xfrm>
            <a:off x="2110830" y="849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1.팀원소개/업무분담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body" idx="4294967295"/>
          </p:nvPr>
        </p:nvSpPr>
        <p:spPr>
          <a:xfrm>
            <a:off x="0" y="1246188"/>
            <a:ext cx="7172325" cy="304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        </a:t>
            </a:r>
            <a:endParaRPr/>
          </a:p>
        </p:txBody>
      </p:sp>
      <p:sp>
        <p:nvSpPr>
          <p:cNvPr id="101" name="Google Shape;101;p4"/>
          <p:cNvSpPr txBox="1"/>
          <p:nvPr/>
        </p:nvSpPr>
        <p:spPr>
          <a:xfrm>
            <a:off x="1500015" y="1192538"/>
            <a:ext cx="2727600" cy="159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 (Convolutional Neural Networks)의 고급 이미지 처리 및 패턴 인식 능력을 활용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542220" y="2849797"/>
            <a:ext cx="2727600" cy="15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안면인식분야, 교육, 헬스케어 및 다양한분야에서 응용가능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803842" y="1206606"/>
            <a:ext cx="2727600" cy="133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“사용자의 감정 상태에 적응하는 개인화된 서비스 구현을 위한 기초단계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4817908" y="2758358"/>
            <a:ext cx="3299149" cy="141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얼굴감정 데이터를 분석해,  인간 행동과 감정의 이해를 깊게 이해, 사회적, 심리적 연구 및 분석에 기여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4"/>
          <p:cNvCxnSpPr/>
          <p:nvPr/>
        </p:nvCxnSpPr>
        <p:spPr>
          <a:xfrm>
            <a:off x="1341466" y="2725058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106" name="Google Shape;106;p4"/>
          <p:cNvCxnSpPr/>
          <p:nvPr/>
        </p:nvCxnSpPr>
        <p:spPr>
          <a:xfrm>
            <a:off x="4564966" y="1242608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07" name="Google Shape;107;p4"/>
          <p:cNvSpPr txBox="1"/>
          <p:nvPr/>
        </p:nvSpPr>
        <p:spPr>
          <a:xfrm>
            <a:off x="1730325" y="126610"/>
            <a:ext cx="5908431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2.왜 얼굴감정인식 모델인가?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 idx="6"/>
          </p:nvPr>
        </p:nvSpPr>
        <p:spPr>
          <a:xfrm>
            <a:off x="677633" y="1843826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2690068" y="2635873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Python</a:t>
            </a:r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title" idx="2"/>
          </p:nvPr>
        </p:nvSpPr>
        <p:spPr>
          <a:xfrm>
            <a:off x="4757068" y="2608703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OpenCV</a:t>
            </a: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4"/>
          </p:nvPr>
        </p:nvSpPr>
        <p:spPr>
          <a:xfrm>
            <a:off x="833020" y="2714916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Tensorflow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 idx="7"/>
          </p:nvPr>
        </p:nvSpPr>
        <p:spPr>
          <a:xfrm>
            <a:off x="2716525" y="184878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8"/>
          </p:nvPr>
        </p:nvSpPr>
        <p:spPr>
          <a:xfrm>
            <a:off x="4672444" y="182943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/>
              <a:t>03</a:t>
            </a:r>
            <a:endParaRPr/>
          </a:p>
        </p:txBody>
      </p:sp>
      <p:cxnSp>
        <p:nvCxnSpPr>
          <p:cNvPr id="118" name="Google Shape;118;p5"/>
          <p:cNvCxnSpPr/>
          <p:nvPr/>
        </p:nvCxnSpPr>
        <p:spPr>
          <a:xfrm>
            <a:off x="1439955" y="263499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119" name="Google Shape;119;p5"/>
          <p:cNvCxnSpPr/>
          <p:nvPr/>
        </p:nvCxnSpPr>
        <p:spPr>
          <a:xfrm>
            <a:off x="3587104" y="256465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120" name="Google Shape;120;p5"/>
          <p:cNvCxnSpPr/>
          <p:nvPr/>
        </p:nvCxnSpPr>
        <p:spPr>
          <a:xfrm>
            <a:off x="5507344" y="255333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21" name="Google Shape;121;p5"/>
          <p:cNvSpPr txBox="1"/>
          <p:nvPr/>
        </p:nvSpPr>
        <p:spPr>
          <a:xfrm>
            <a:off x="-354751" y="1003515"/>
            <a:ext cx="10054391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</a:pPr>
            <a:r>
              <a:rPr lang="ko-KR" sz="12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ko-KR" sz="18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System Architecture &amp; Development Environment</a:t>
            </a:r>
            <a:endParaRPr sz="1800" b="0" i="0" u="none" strike="noStrike" cap="none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8721" y="3124696"/>
            <a:ext cx="1554480" cy="94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9637" y="3258582"/>
            <a:ext cx="1315330" cy="79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2252" y="3117737"/>
            <a:ext cx="1927274" cy="864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7210745" y="1826337"/>
            <a:ext cx="8162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/>
          </a:p>
        </p:txBody>
      </p:sp>
      <p:cxnSp>
        <p:nvCxnSpPr>
          <p:cNvPr id="126" name="Google Shape;126;p5"/>
          <p:cNvCxnSpPr/>
          <p:nvPr/>
        </p:nvCxnSpPr>
        <p:spPr>
          <a:xfrm>
            <a:off x="7420269" y="256465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27" name="Google Shape;127;p5"/>
          <p:cNvSpPr txBox="1"/>
          <p:nvPr/>
        </p:nvSpPr>
        <p:spPr>
          <a:xfrm>
            <a:off x="6596720" y="2608544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Django</a:t>
            </a:r>
            <a:endParaRPr/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39353" y="3113681"/>
            <a:ext cx="1202789" cy="584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1730325" y="126610"/>
            <a:ext cx="5908431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3.프로그램 개발과정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3586265" y="264287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 txBox="1">
            <a:spLocks noGrp="1"/>
          </p:cNvSpPr>
          <p:nvPr>
            <p:ph type="subTitle" idx="1"/>
          </p:nvPr>
        </p:nvSpPr>
        <p:spPr>
          <a:xfrm>
            <a:off x="3586265" y="3175371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개별로 모은 사진을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하나로 모아서 9배로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증폭시켜 전처리 과정을 거치고 CNN모델을 구축하여 모델학습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>
            <a:spLocks noGrp="1"/>
          </p:cNvSpPr>
          <p:nvPr>
            <p:ph type="title" idx="2"/>
          </p:nvPr>
        </p:nvSpPr>
        <p:spPr>
          <a:xfrm>
            <a:off x="6076321" y="264287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모델구축/평가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subTitle" idx="3"/>
          </p:nvPr>
        </p:nvSpPr>
        <p:spPr>
          <a:xfrm>
            <a:off x="6076321" y="3175371"/>
            <a:ext cx="2067000" cy="101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CNN 이미지 분류모델 구축, 6가지 감정 인식,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분류모델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 txBox="1">
            <a:spLocks noGrp="1"/>
          </p:cNvSpPr>
          <p:nvPr>
            <p:ph type="title" idx="4"/>
          </p:nvPr>
        </p:nvSpPr>
        <p:spPr>
          <a:xfrm>
            <a:off x="1096215" y="264287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>
            <a:spLocks noGrp="1"/>
          </p:cNvSpPr>
          <p:nvPr>
            <p:ph type="subTitle" idx="5"/>
          </p:nvPr>
        </p:nvSpPr>
        <p:spPr>
          <a:xfrm>
            <a:off x="1096215" y="3175370"/>
            <a:ext cx="2067000" cy="131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개인별로 표정사진을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촬영 수집하고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그외 표정사진은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구글링 및 AI 생성으로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데이터를 수집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241" y="999703"/>
            <a:ext cx="1493223" cy="170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820783" y="999704"/>
            <a:ext cx="1502427" cy="170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1517" y="978555"/>
            <a:ext cx="1502427" cy="170486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1786848" y="160749"/>
            <a:ext cx="52437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데이터 전처리단계 프로세스</a:t>
            </a:r>
            <a:endParaRPr sz="3200" b="1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2468518" y="240650"/>
            <a:ext cx="4206963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      </a:t>
            </a:r>
            <a:endParaRPr/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2867" y="980076"/>
            <a:ext cx="3696348" cy="265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689" y="1001177"/>
            <a:ext cx="3967412" cy="265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463105" y="3777175"/>
            <a:ext cx="85472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오픈캠 활용한 다양한 얼굴사진 + 인터넷 수집 얼굴사진 = 24000개</a:t>
            </a:r>
            <a:endParaRPr sz="2000" b="0" i="0" u="none" strike="noStrike" cap="none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증식을 포함해 총 108,000개의 이미지 데이터셋 구축</a:t>
            </a:r>
            <a:endParaRPr sz="2000" b="0" i="0" u="none" strike="noStrike" cap="none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3344686" y="286514"/>
            <a:ext cx="23503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데이터 수집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/>
          <p:nvPr/>
        </p:nvSpPr>
        <p:spPr>
          <a:xfrm>
            <a:off x="2499880" y="202143"/>
            <a:ext cx="36984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데이터 전처리 과정</a:t>
            </a:r>
            <a:endParaRPr sz="3200" b="1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 idx="4294967295"/>
          </p:nvPr>
        </p:nvSpPr>
        <p:spPr>
          <a:xfrm>
            <a:off x="839337" y="2165505"/>
            <a:ext cx="1730649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chemeClr val="lt1"/>
                </a:solidFill>
              </a:rPr>
              <a:t>얼굴사진 Crop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898389" y="267171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배경속에서  얼굴만 잘라내기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이미지사이즈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64  X 64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 idx="4294967295"/>
          </p:nvPr>
        </p:nvSpPr>
        <p:spPr>
          <a:xfrm>
            <a:off x="2731212" y="2165505"/>
            <a:ext cx="1730649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chemeClr val="lt1"/>
                </a:solidFill>
              </a:rPr>
              <a:t>이미지 증식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2790264" y="2671716"/>
            <a:ext cx="1781736" cy="153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랜덤방식적용-각도 ±30도, 밝기, 대조, 채도, 줌, 전단, 너비, 높이 조절등 9배증식</a:t>
            </a:r>
            <a:endParaRPr sz="1800" b="0" i="0" u="none" strike="noStrike" cap="none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 idx="4294967295"/>
          </p:nvPr>
        </p:nvSpPr>
        <p:spPr>
          <a:xfrm>
            <a:off x="4623087" y="2165505"/>
            <a:ext cx="191839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chemeClr val="lt1"/>
                </a:solidFill>
              </a:rPr>
              <a:t>데이터편향 방지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4682138" y="2671717"/>
            <a:ext cx="1950779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카테고리의 사진수, 비중을 동일 유지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title" idx="4294967295"/>
          </p:nvPr>
        </p:nvSpPr>
        <p:spPr>
          <a:xfrm>
            <a:off x="6514962" y="2165505"/>
            <a:ext cx="1730649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chemeClr val="lt1"/>
                </a:solidFill>
              </a:rPr>
              <a:t>데이터정규화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6574013" y="2664683"/>
            <a:ext cx="1972109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훈련,검증데이터 8:2분할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원핫인코딩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(데이터정규화)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1297975" y="114930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3189850" y="114930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6973625" y="114930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5081738" y="114930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5304069" y="137185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8"/>
          <p:cNvGrpSpPr/>
          <p:nvPr/>
        </p:nvGrpSpPr>
        <p:grpSpPr>
          <a:xfrm>
            <a:off x="7204132" y="1389917"/>
            <a:ext cx="409193" cy="391194"/>
            <a:chOff x="7441465" y="2302860"/>
            <a:chExt cx="342192" cy="327140"/>
          </a:xfrm>
        </p:grpSpPr>
        <p:sp>
          <p:nvSpPr>
            <p:cNvPr id="172" name="Google Shape;172;p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1510148" y="1361884"/>
            <a:ext cx="448077" cy="447242"/>
            <a:chOff x="1421638" y="4125629"/>
            <a:chExt cx="374709" cy="374010"/>
          </a:xfrm>
        </p:grpSpPr>
        <p:sp>
          <p:nvSpPr>
            <p:cNvPr id="175" name="Google Shape;175;p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3420343" y="1365104"/>
            <a:ext cx="411433" cy="440824"/>
            <a:chOff x="4149138" y="4121151"/>
            <a:chExt cx="344065" cy="368644"/>
          </a:xfrm>
        </p:grpSpPr>
        <p:sp>
          <p:nvSpPr>
            <p:cNvPr id="178" name="Google Shape;178;p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/>
          <p:nvPr/>
        </p:nvSpPr>
        <p:spPr>
          <a:xfrm>
            <a:off x="2610182" y="143356"/>
            <a:ext cx="29065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CNN모델 구축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9" descr="https://blog.kakaocdn.net/dn/bpqoC9/btqRTSCMPKp/jwknzJmM6sfHWBRMOcBTx1/im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795" y="720515"/>
            <a:ext cx="7105982" cy="376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2448" y="4545499"/>
            <a:ext cx="7110800" cy="47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화면 슬라이드 쇼(16:9)</PresentationFormat>
  <Paragraphs>105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Arial Narrow</vt:lpstr>
      <vt:lpstr>Montserrat ExtraLight</vt:lpstr>
      <vt:lpstr>Montserrat ExtraBold</vt:lpstr>
      <vt:lpstr>Montserrat</vt:lpstr>
      <vt:lpstr>Futuristic Background by Slidesgo</vt:lpstr>
      <vt:lpstr>CNN을 활용한 얼굴인식 프로그램</vt:lpstr>
      <vt:lpstr>                    목차                                                             1. 팀원소개  2. 왜 얼굴인식 프로그램인가?  3. 프로그램개발과정  4. 프로젝트 결과소개  5. 향후 활용방안 및 느낀점 </vt:lpstr>
      <vt:lpstr>1.팀원소개/업무분담</vt:lpstr>
      <vt:lpstr>PowerPoint 프레젠테이션</vt:lpstr>
      <vt:lpstr>01</vt:lpstr>
      <vt:lpstr>데이터 전처리</vt:lpstr>
      <vt:lpstr>      </vt:lpstr>
      <vt:lpstr>얼굴사진 Crop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향후 활용방안</vt:lpstr>
      <vt:lpstr>*다양한 사람얼굴 이미지 학습, 일반화 필요 - 인터넷상 다양한 이미지 모았지만, 더 많은     이미지 데이터셋 필요체감  - 감정인식 중,  특정감정( happy, sad, surprise)는 일반화가 잘 되었지만, sad, sick는 일반화 부족  * 다양한 모델 또는 더 많은 데이터셋을 구축하기에 시간적 한계 존재. 향후 체계적으로 모델  * 이번 프로젝트를 계기로, 비전분야에 더 많은 관심을 갖게 되었으며, 향후 추가적인 학습을 통해 전문성 강화 계획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CNN을 활용한 얼굴인식 프로그램</dc:title>
  <dc:creator>user</dc:creator>
  <cp:lastModifiedBy>SBA</cp:lastModifiedBy>
  <cp:revision>1</cp:revision>
  <dcterms:modified xsi:type="dcterms:W3CDTF">2024-11-05T06:12:52Z</dcterms:modified>
</cp:coreProperties>
</file>